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57" r:id="rId4"/>
    <p:sldId id="265" r:id="rId5"/>
    <p:sldId id="258" r:id="rId6"/>
    <p:sldId id="268" r:id="rId7"/>
    <p:sldId id="266" r:id="rId8"/>
    <p:sldId id="267" r:id="rId9"/>
    <p:sldId id="260" r:id="rId10"/>
    <p:sldId id="269" r:id="rId11"/>
    <p:sldId id="270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29A10-9AF5-48D0-B379-2091B443C7C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BF38E2-C73A-45A7-8EFD-9305A5F1A298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Підвищення кваліфікації, професійної майстерності НПП</a:t>
          </a:r>
          <a:endParaRPr lang="ru-RU" dirty="0">
            <a:solidFill>
              <a:schemeClr val="tx1"/>
            </a:solidFill>
          </a:endParaRPr>
        </a:p>
      </dgm:t>
    </dgm:pt>
    <dgm:pt modelId="{89824F44-BA5A-4F91-866E-77F5204E319B}" type="parTrans" cxnId="{A82A7702-B69D-4E5E-A369-111F153BEF5C}">
      <dgm:prSet/>
      <dgm:spPr/>
      <dgm:t>
        <a:bodyPr/>
        <a:lstStyle/>
        <a:p>
          <a:endParaRPr lang="ru-RU"/>
        </a:p>
      </dgm:t>
    </dgm:pt>
    <dgm:pt modelId="{6A0BF8C5-334D-47A5-85CA-456A4C5C614B}" type="sibTrans" cxnId="{A82A7702-B69D-4E5E-A369-111F153BEF5C}">
      <dgm:prSet/>
      <dgm:spPr/>
      <dgm:t>
        <a:bodyPr/>
        <a:lstStyle/>
        <a:p>
          <a:endParaRPr lang="ru-RU"/>
        </a:p>
      </dgm:t>
    </dgm:pt>
    <dgm:pt modelId="{1F405B92-F611-4F48-81C3-89E9C58C7D5F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Підвищення професійної компетентності здобувачів </a:t>
          </a:r>
          <a:endParaRPr lang="ru-RU" dirty="0">
            <a:solidFill>
              <a:schemeClr val="tx1"/>
            </a:solidFill>
          </a:endParaRPr>
        </a:p>
      </dgm:t>
    </dgm:pt>
    <dgm:pt modelId="{431B7A0E-9344-4E34-BB31-690E246B09C5}" type="parTrans" cxnId="{7A0B0C94-EE47-4373-BFC1-3A9D47A2DCF2}">
      <dgm:prSet/>
      <dgm:spPr/>
      <dgm:t>
        <a:bodyPr/>
        <a:lstStyle/>
        <a:p>
          <a:endParaRPr lang="ru-RU"/>
        </a:p>
      </dgm:t>
    </dgm:pt>
    <dgm:pt modelId="{BD366526-E8DD-4FEF-A074-A89DE6F0EF6F}" type="sibTrans" cxnId="{7A0B0C94-EE47-4373-BFC1-3A9D47A2DCF2}">
      <dgm:prSet/>
      <dgm:spPr/>
      <dgm:t>
        <a:bodyPr/>
        <a:lstStyle/>
        <a:p>
          <a:endParaRPr lang="ru-RU"/>
        </a:p>
      </dgm:t>
    </dgm:pt>
    <dgm:pt modelId="{2C828B20-77DA-4D47-A15D-9BE3D65B1310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Підвищення кваліфікації педагогів закладів освіти </a:t>
          </a:r>
          <a:endParaRPr lang="ru-RU" dirty="0">
            <a:solidFill>
              <a:schemeClr val="tx1"/>
            </a:solidFill>
          </a:endParaRPr>
        </a:p>
      </dgm:t>
    </dgm:pt>
    <dgm:pt modelId="{9D0223B5-15E6-4217-B676-1F26BBB97D5F}" type="parTrans" cxnId="{59D6E9B8-A5FB-48B1-ABA7-87B7CE7AD224}">
      <dgm:prSet/>
      <dgm:spPr/>
      <dgm:t>
        <a:bodyPr/>
        <a:lstStyle/>
        <a:p>
          <a:endParaRPr lang="ru-RU"/>
        </a:p>
      </dgm:t>
    </dgm:pt>
    <dgm:pt modelId="{37C451CC-C13B-4141-B7C1-7B865F30F571}" type="sibTrans" cxnId="{59D6E9B8-A5FB-48B1-ABA7-87B7CE7AD224}">
      <dgm:prSet/>
      <dgm:spPr/>
      <dgm:t>
        <a:bodyPr/>
        <a:lstStyle/>
        <a:p>
          <a:endParaRPr lang="ru-RU"/>
        </a:p>
      </dgm:t>
    </dgm:pt>
    <dgm:pt modelId="{B7CA558F-DE73-407C-A227-4D5BBEC76B4E}" type="pres">
      <dgm:prSet presAssocID="{A5429A10-9AF5-48D0-B379-2091B443C7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398CBD-D136-456D-B648-32AD17E43C2A}" type="pres">
      <dgm:prSet presAssocID="{A5429A10-9AF5-48D0-B379-2091B443C7CC}" presName="cycle" presStyleCnt="0"/>
      <dgm:spPr/>
    </dgm:pt>
    <dgm:pt modelId="{0C8AA3BE-37A7-4508-895C-E55A469BE54E}" type="pres">
      <dgm:prSet presAssocID="{0BBF38E2-C73A-45A7-8EFD-9305A5F1A298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681AC-CD2D-4E64-BDE5-7DFD45265BE0}" type="pres">
      <dgm:prSet presAssocID="{6A0BF8C5-334D-47A5-85CA-456A4C5C614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502B107-3358-4D1D-A8E0-943647E53301}" type="pres">
      <dgm:prSet presAssocID="{1F405B92-F611-4F48-81C3-89E9C58C7D5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E033E-045B-4BA9-8E5B-D4462A686EF2}" type="pres">
      <dgm:prSet presAssocID="{2C828B20-77DA-4D47-A15D-9BE3D65B1310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D6E9B8-A5FB-48B1-ABA7-87B7CE7AD224}" srcId="{A5429A10-9AF5-48D0-B379-2091B443C7CC}" destId="{2C828B20-77DA-4D47-A15D-9BE3D65B1310}" srcOrd="2" destOrd="0" parTransId="{9D0223B5-15E6-4217-B676-1F26BBB97D5F}" sibTransId="{37C451CC-C13B-4141-B7C1-7B865F30F571}"/>
    <dgm:cxn modelId="{992A6E0B-1B80-45CF-9BC7-5C6C97132118}" type="presOf" srcId="{6A0BF8C5-334D-47A5-85CA-456A4C5C614B}" destId="{D67681AC-CD2D-4E64-BDE5-7DFD45265BE0}" srcOrd="0" destOrd="0" presId="urn:microsoft.com/office/officeart/2005/8/layout/cycle3"/>
    <dgm:cxn modelId="{6D72E901-3299-49F5-80C5-E8F996398482}" type="presOf" srcId="{2C828B20-77DA-4D47-A15D-9BE3D65B1310}" destId="{024E033E-045B-4BA9-8E5B-D4462A686EF2}" srcOrd="0" destOrd="0" presId="urn:microsoft.com/office/officeart/2005/8/layout/cycle3"/>
    <dgm:cxn modelId="{6916D639-2F8A-4BC5-88F1-3F64C18DC299}" type="presOf" srcId="{1F405B92-F611-4F48-81C3-89E9C58C7D5F}" destId="{0502B107-3358-4D1D-A8E0-943647E53301}" srcOrd="0" destOrd="0" presId="urn:microsoft.com/office/officeart/2005/8/layout/cycle3"/>
    <dgm:cxn modelId="{81583572-B60D-4341-BF8D-3C47E4A71F1D}" type="presOf" srcId="{A5429A10-9AF5-48D0-B379-2091B443C7CC}" destId="{B7CA558F-DE73-407C-A227-4D5BBEC76B4E}" srcOrd="0" destOrd="0" presId="urn:microsoft.com/office/officeart/2005/8/layout/cycle3"/>
    <dgm:cxn modelId="{A82A7702-B69D-4E5E-A369-111F153BEF5C}" srcId="{A5429A10-9AF5-48D0-B379-2091B443C7CC}" destId="{0BBF38E2-C73A-45A7-8EFD-9305A5F1A298}" srcOrd="0" destOrd="0" parTransId="{89824F44-BA5A-4F91-866E-77F5204E319B}" sibTransId="{6A0BF8C5-334D-47A5-85CA-456A4C5C614B}"/>
    <dgm:cxn modelId="{311C727F-7220-4305-935A-98C435D7A3FF}" type="presOf" srcId="{0BBF38E2-C73A-45A7-8EFD-9305A5F1A298}" destId="{0C8AA3BE-37A7-4508-895C-E55A469BE54E}" srcOrd="0" destOrd="0" presId="urn:microsoft.com/office/officeart/2005/8/layout/cycle3"/>
    <dgm:cxn modelId="{7A0B0C94-EE47-4373-BFC1-3A9D47A2DCF2}" srcId="{A5429A10-9AF5-48D0-B379-2091B443C7CC}" destId="{1F405B92-F611-4F48-81C3-89E9C58C7D5F}" srcOrd="1" destOrd="0" parTransId="{431B7A0E-9344-4E34-BB31-690E246B09C5}" sibTransId="{BD366526-E8DD-4FEF-A074-A89DE6F0EF6F}"/>
    <dgm:cxn modelId="{163DBBD4-B249-4A51-B27B-C9C9D6B85386}" type="presParOf" srcId="{B7CA558F-DE73-407C-A227-4D5BBEC76B4E}" destId="{A1398CBD-D136-456D-B648-32AD17E43C2A}" srcOrd="0" destOrd="0" presId="urn:microsoft.com/office/officeart/2005/8/layout/cycle3"/>
    <dgm:cxn modelId="{9DEC90A6-D3C8-4854-8370-50A88866A6F0}" type="presParOf" srcId="{A1398CBD-D136-456D-B648-32AD17E43C2A}" destId="{0C8AA3BE-37A7-4508-895C-E55A469BE54E}" srcOrd="0" destOrd="0" presId="urn:microsoft.com/office/officeart/2005/8/layout/cycle3"/>
    <dgm:cxn modelId="{A3209F2B-82B5-4EB9-AFA3-F775F5CBA0A5}" type="presParOf" srcId="{A1398CBD-D136-456D-B648-32AD17E43C2A}" destId="{D67681AC-CD2D-4E64-BDE5-7DFD45265BE0}" srcOrd="1" destOrd="0" presId="urn:microsoft.com/office/officeart/2005/8/layout/cycle3"/>
    <dgm:cxn modelId="{15C70102-301D-4F17-8100-DBFE0B9C5B6C}" type="presParOf" srcId="{A1398CBD-D136-456D-B648-32AD17E43C2A}" destId="{0502B107-3358-4D1D-A8E0-943647E53301}" srcOrd="2" destOrd="0" presId="urn:microsoft.com/office/officeart/2005/8/layout/cycle3"/>
    <dgm:cxn modelId="{5F3D6D87-F56F-4503-8219-B6D498BE8599}" type="presParOf" srcId="{A1398CBD-D136-456D-B648-32AD17E43C2A}" destId="{024E033E-045B-4BA9-8E5B-D4462A686EF2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681AC-CD2D-4E64-BDE5-7DFD45265BE0}">
      <dsp:nvSpPr>
        <dsp:cNvPr id="0" name=""/>
        <dsp:cNvSpPr/>
      </dsp:nvSpPr>
      <dsp:spPr>
        <a:xfrm>
          <a:off x="3049254" y="-247527"/>
          <a:ext cx="3959890" cy="3959890"/>
        </a:xfrm>
        <a:prstGeom prst="circularArrow">
          <a:avLst>
            <a:gd name="adj1" fmla="val 5689"/>
            <a:gd name="adj2" fmla="val 340510"/>
            <a:gd name="adj3" fmla="val 12320818"/>
            <a:gd name="adj4" fmla="val 18342390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AA3BE-37A7-4508-895C-E55A469BE54E}">
      <dsp:nvSpPr>
        <dsp:cNvPr id="0" name=""/>
        <dsp:cNvSpPr/>
      </dsp:nvSpPr>
      <dsp:spPr>
        <a:xfrm>
          <a:off x="3607370" y="702"/>
          <a:ext cx="2843658" cy="1421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</a:rPr>
            <a:t>Підвищення кваліфікації, професійної майстерності НПП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676778" y="70110"/>
        <a:ext cx="2704842" cy="1283013"/>
      </dsp:txXfrm>
    </dsp:sp>
    <dsp:sp modelId="{0502B107-3358-4D1D-A8E0-943647E53301}">
      <dsp:nvSpPr>
        <dsp:cNvPr id="0" name=""/>
        <dsp:cNvSpPr/>
      </dsp:nvSpPr>
      <dsp:spPr>
        <a:xfrm>
          <a:off x="5108187" y="2600193"/>
          <a:ext cx="2843658" cy="1421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</a:rPr>
            <a:t>Підвищення професійної компетентності здобувачів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177595" y="2669601"/>
        <a:ext cx="2704842" cy="1283013"/>
      </dsp:txXfrm>
    </dsp:sp>
    <dsp:sp modelId="{024E033E-045B-4BA9-8E5B-D4462A686EF2}">
      <dsp:nvSpPr>
        <dsp:cNvPr id="0" name=""/>
        <dsp:cNvSpPr/>
      </dsp:nvSpPr>
      <dsp:spPr>
        <a:xfrm>
          <a:off x="2106553" y="2600193"/>
          <a:ext cx="2843658" cy="1421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</a:rPr>
            <a:t>Підвищення кваліфікації педагогів закладів освіти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175961" y="2669601"/>
        <a:ext cx="2704842" cy="1283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9421-62AE-42F4-B6BF-0F46DAB2B81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47FE-8655-4374-89F2-C55868C20BB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33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9421-62AE-42F4-B6BF-0F46DAB2B81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47FE-8655-4374-89F2-C55868C20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8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9421-62AE-42F4-B6BF-0F46DAB2B81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47FE-8655-4374-89F2-C55868C20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86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9421-62AE-42F4-B6BF-0F46DAB2B81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47FE-8655-4374-89F2-C55868C20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9421-62AE-42F4-B6BF-0F46DAB2B81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47FE-8655-4374-89F2-C55868C20BB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26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9421-62AE-42F4-B6BF-0F46DAB2B81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47FE-8655-4374-89F2-C55868C20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7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9421-62AE-42F4-B6BF-0F46DAB2B81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47FE-8655-4374-89F2-C55868C20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3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9421-62AE-42F4-B6BF-0F46DAB2B81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47FE-8655-4374-89F2-C55868C20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8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9421-62AE-42F4-B6BF-0F46DAB2B81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47FE-8655-4374-89F2-C55868C20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1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6039421-62AE-42F4-B6BF-0F46DAB2B81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5E47FE-8655-4374-89F2-C55868C20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5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9421-62AE-42F4-B6BF-0F46DAB2B81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47FE-8655-4374-89F2-C55868C20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39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6039421-62AE-42F4-B6BF-0F46DAB2B81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65E47FE-8655-4374-89F2-C55868C20BB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29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889461"/>
            <a:ext cx="1005840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/>
              <a:t>Про </a:t>
            </a:r>
            <a:r>
              <a:rPr lang="ru-RU" sz="4800" b="1" dirty="0" err="1" smtClean="0"/>
              <a:t>організацію</a:t>
            </a:r>
            <a:r>
              <a:rPr lang="ru-RU" sz="4800" b="1" dirty="0" smtClean="0"/>
              <a:t> </a:t>
            </a:r>
            <a:r>
              <a:rPr lang="ru-RU" sz="4800" b="1" dirty="0" err="1"/>
              <a:t>підвищення</a:t>
            </a:r>
            <a:r>
              <a:rPr lang="ru-RU" sz="4800" b="1" dirty="0"/>
              <a:t> </a:t>
            </a:r>
            <a:r>
              <a:rPr lang="ru-RU" sz="4800" b="1" dirty="0" err="1"/>
              <a:t>кваліфікації</a:t>
            </a:r>
            <a:r>
              <a:rPr lang="ru-RU" sz="4800" b="1" dirty="0"/>
              <a:t> </a:t>
            </a:r>
            <a:r>
              <a:rPr lang="ru-RU" sz="4800" b="1" dirty="0" err="1" smtClean="0"/>
              <a:t>педагогічних</a:t>
            </a:r>
            <a:r>
              <a:rPr lang="ru-RU" sz="4800" b="1" dirty="0" smtClean="0"/>
              <a:t> </a:t>
            </a:r>
            <a:r>
              <a:rPr lang="ru-RU" sz="4800" b="1" dirty="0"/>
              <a:t>та </a:t>
            </a:r>
            <a:r>
              <a:rPr lang="ru-RU" sz="4800" b="1" dirty="0" err="1"/>
              <a:t>науково-педагогічних</a:t>
            </a:r>
            <a:r>
              <a:rPr lang="ru-RU" sz="4800" b="1" dirty="0"/>
              <a:t> </a:t>
            </a:r>
            <a:r>
              <a:rPr lang="ru-RU" sz="4800" b="1" dirty="0" err="1"/>
              <a:t>працівників</a:t>
            </a:r>
            <a:r>
              <a:rPr lang="ru-RU" sz="4800" b="1" dirty="0"/>
              <a:t>, </a:t>
            </a:r>
            <a:r>
              <a:rPr lang="ru-RU" sz="4800" b="1" dirty="0" err="1"/>
              <a:t>професійної</a:t>
            </a:r>
            <a:r>
              <a:rPr lang="ru-RU" sz="4800" b="1" dirty="0"/>
              <a:t> </a:t>
            </a:r>
            <a:r>
              <a:rPr lang="ru-RU" sz="4800" b="1" dirty="0" err="1" smtClean="0"/>
              <a:t>компетентності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здобувачів</a:t>
            </a:r>
            <a:r>
              <a:rPr lang="ru-RU" sz="4800" b="1" dirty="0" smtClean="0"/>
              <a:t> </a:t>
            </a:r>
            <a:r>
              <a:rPr lang="ru-RU" sz="4800" b="1" dirty="0"/>
              <a:t>в </a:t>
            </a:r>
            <a:r>
              <a:rPr lang="ru-RU" sz="4800" b="1" dirty="0" err="1"/>
              <a:t>університеті</a:t>
            </a:r>
            <a:r>
              <a:rPr lang="ru-RU" sz="4800" b="1" dirty="0"/>
              <a:t>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у </a:t>
            </a:r>
            <a:r>
              <a:rPr lang="ru-RU" sz="4800" b="1" dirty="0"/>
              <a:t>2023-2024 </a:t>
            </a:r>
            <a:r>
              <a:rPr lang="ru-RU" sz="4800" b="1" dirty="0" err="1"/>
              <a:t>н.р</a:t>
            </a:r>
            <a:r>
              <a:rPr lang="ru-RU" sz="4800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8" y="208231"/>
            <a:ext cx="1826900" cy="111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Програми підвищення кваліфікації науково-педагогічних працівників університету у 2023-2024 </a:t>
            </a:r>
            <a:r>
              <a:rPr lang="uk-UA" b="1" dirty="0" err="1" smtClean="0"/>
              <a:t>н.р</a:t>
            </a:r>
            <a:r>
              <a:rPr lang="uk-UA" b="1" dirty="0" smtClean="0"/>
              <a:t>.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uk-UA" sz="2800" b="1" dirty="0" smtClean="0"/>
              <a:t>Заплановано</a:t>
            </a:r>
            <a:r>
              <a:rPr lang="uk-UA" sz="2800" dirty="0" smtClean="0"/>
              <a:t> ПК 88 науково-педагогічних працівників, з них: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2800" dirty="0" smtClean="0"/>
              <a:t>13 за кордоном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2800" dirty="0" smtClean="0"/>
              <a:t>46 на замовлення </a:t>
            </a:r>
            <a:r>
              <a:rPr lang="ru-RU" sz="2800" dirty="0"/>
              <a:t>в </a:t>
            </a:r>
            <a:r>
              <a:rPr lang="ru-RU" sz="2800" dirty="0" err="1"/>
              <a:t>Університеті</a:t>
            </a:r>
            <a:r>
              <a:rPr lang="ru-RU" sz="2800" dirty="0"/>
              <a:t> менеджменту </a:t>
            </a:r>
            <a:r>
              <a:rPr lang="ru-RU" sz="2800" dirty="0" err="1"/>
              <a:t>освіти</a:t>
            </a:r>
            <a:r>
              <a:rPr lang="ru-RU" sz="2800" dirty="0"/>
              <a:t> НАПН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(2024 </a:t>
            </a:r>
            <a:r>
              <a:rPr lang="ru-RU" sz="2800" dirty="0" err="1" smtClean="0"/>
              <a:t>рік</a:t>
            </a:r>
            <a:r>
              <a:rPr lang="ru-RU" sz="2800" dirty="0" smtClean="0"/>
              <a:t>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2800" dirty="0" smtClean="0"/>
              <a:t>29 в межах України (згідно існуючих договорів університету із закладами вищої освіти)</a:t>
            </a:r>
          </a:p>
          <a:p>
            <a:pPr algn="just">
              <a:lnSpc>
                <a:spcPct val="100000"/>
              </a:lnSpc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05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Програми підвищення кваліфікації науково-педагогічних працівників університету у 2023-2024 </a:t>
            </a:r>
            <a:r>
              <a:rPr lang="uk-UA" b="1" dirty="0" err="1" smtClean="0"/>
              <a:t>н.р</a:t>
            </a:r>
            <a:r>
              <a:rPr lang="uk-UA" b="1" dirty="0" smtClean="0"/>
              <a:t>.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uk-UA" sz="3600" b="1" dirty="0" smtClean="0"/>
              <a:t>Заплановано </a:t>
            </a:r>
          </a:p>
          <a:p>
            <a:pPr algn="just">
              <a:lnSpc>
                <a:spcPct val="100000"/>
              </a:lnSpc>
            </a:pPr>
            <a:r>
              <a:rPr lang="uk-UA" sz="2400" b="1" dirty="0" smtClean="0"/>
              <a:t>20 заходів </a:t>
            </a:r>
            <a:r>
              <a:rPr lang="uk-UA" sz="2400" b="1" dirty="0"/>
              <a:t>щодо </a:t>
            </a:r>
            <a:r>
              <a:rPr lang="uk-UA" sz="2400" b="1" dirty="0" smtClean="0"/>
              <a:t>удосконалення професійної </a:t>
            </a:r>
            <a:r>
              <a:rPr lang="uk-UA" sz="2400" b="1" dirty="0"/>
              <a:t>майстерності науково-педагогічних працівників університету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75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РІШЕННЯ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b="1" dirty="0" err="1"/>
              <a:t>Керівникам</a:t>
            </a:r>
            <a:r>
              <a:rPr lang="ru-RU" b="1" dirty="0"/>
              <a:t> </a:t>
            </a:r>
            <a:r>
              <a:rPr lang="ru-RU" b="1" dirty="0" err="1"/>
              <a:t>програм</a:t>
            </a:r>
            <a:r>
              <a:rPr lang="ru-RU" b="1" dirty="0"/>
              <a:t> </a:t>
            </a:r>
            <a:r>
              <a:rPr lang="ru-RU" b="1" dirty="0" err="1"/>
              <a:t>підвищення</a:t>
            </a:r>
            <a:r>
              <a:rPr lang="ru-RU" b="1" dirty="0"/>
              <a:t> </a:t>
            </a:r>
            <a:r>
              <a:rPr lang="ru-RU" b="1" dirty="0" err="1"/>
              <a:t>кваліфікації</a:t>
            </a:r>
            <a:r>
              <a:rPr lang="ru-RU" b="1" dirty="0"/>
              <a:t> </a:t>
            </a:r>
            <a:r>
              <a:rPr lang="ru-RU" dirty="0" err="1"/>
              <a:t>від</a:t>
            </a:r>
            <a:r>
              <a:rPr lang="ru-RU" dirty="0"/>
              <a:t> кафедр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та </a:t>
            </a:r>
            <a:r>
              <a:rPr lang="ru-RU" dirty="0" err="1"/>
              <a:t>організацію</a:t>
            </a:r>
            <a:r>
              <a:rPr lang="ru-RU" dirty="0"/>
              <a:t> занять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слухачів</a:t>
            </a:r>
            <a:r>
              <a:rPr lang="ru-RU" dirty="0"/>
              <a:t> </a:t>
            </a:r>
            <a:r>
              <a:rPr lang="ru-RU" b="1" dirty="0" err="1"/>
              <a:t>упродовж</a:t>
            </a:r>
            <a:r>
              <a:rPr lang="ru-RU" b="1" dirty="0"/>
              <a:t> 2023-2024 </a:t>
            </a:r>
            <a:r>
              <a:rPr lang="ru-RU" b="1" dirty="0" err="1"/>
              <a:t>н.р</a:t>
            </a:r>
            <a:r>
              <a:rPr lang="ru-RU" b="1" dirty="0"/>
              <a:t>.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затвердженим</a:t>
            </a:r>
            <a:r>
              <a:rPr lang="ru-RU" dirty="0"/>
              <a:t> планом; у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b="1" dirty="0"/>
              <a:t>не </a:t>
            </a:r>
            <a:r>
              <a:rPr lang="ru-RU" b="1" dirty="0" err="1"/>
              <a:t>пізніше</a:t>
            </a:r>
            <a:r>
              <a:rPr lang="ru-RU" b="1" dirty="0"/>
              <a:t>, </a:t>
            </a:r>
            <a:r>
              <a:rPr lang="ru-RU" b="1" dirty="0" err="1"/>
              <a:t>ніж</a:t>
            </a:r>
            <a:r>
              <a:rPr lang="ru-RU" b="1" dirty="0"/>
              <a:t> за 2 </a:t>
            </a:r>
            <a:r>
              <a:rPr lang="ru-RU" b="1" dirty="0" err="1"/>
              <a:t>тижня</a:t>
            </a:r>
            <a:r>
              <a:rPr lang="ru-RU" b="1" dirty="0"/>
              <a:t> </a:t>
            </a:r>
            <a:r>
              <a:rPr lang="ru-RU" dirty="0"/>
              <a:t>до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підготувати</a:t>
            </a:r>
            <a:r>
              <a:rPr lang="ru-RU" dirty="0"/>
              <a:t> </a:t>
            </a:r>
            <a:r>
              <a:rPr lang="ru-RU" dirty="0" err="1"/>
              <a:t>необхідний</a:t>
            </a:r>
            <a:r>
              <a:rPr lang="ru-RU" dirty="0"/>
              <a:t> пакет </a:t>
            </a:r>
            <a:r>
              <a:rPr lang="ru-RU" dirty="0" err="1"/>
              <a:t>документів</a:t>
            </a:r>
            <a:r>
              <a:rPr lang="ru-RU" dirty="0"/>
              <a:t> та </a:t>
            </a:r>
            <a:r>
              <a:rPr lang="ru-RU" dirty="0" err="1"/>
              <a:t>надати</a:t>
            </a:r>
            <a:r>
              <a:rPr lang="ru-RU" dirty="0"/>
              <a:t> до </a:t>
            </a:r>
            <a:r>
              <a:rPr lang="ru-RU" dirty="0" err="1"/>
              <a:t>відділу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. 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b="1" dirty="0" err="1"/>
              <a:t>Завідувачам</a:t>
            </a:r>
            <a:r>
              <a:rPr lang="ru-RU" b="1" dirty="0"/>
              <a:t> кафедр </a:t>
            </a:r>
            <a:r>
              <a:rPr lang="ru-RU" b="1" dirty="0" err="1"/>
              <a:t>упродовж</a:t>
            </a:r>
            <a:r>
              <a:rPr lang="ru-RU" b="1" dirty="0"/>
              <a:t> 2023-2024 </a:t>
            </a:r>
            <a:r>
              <a:rPr lang="ru-RU" b="1" dirty="0" err="1"/>
              <a:t>н.р</a:t>
            </a:r>
            <a:r>
              <a:rPr lang="ru-RU" b="1" dirty="0"/>
              <a:t>. </a:t>
            </a:r>
            <a:r>
              <a:rPr lang="ru-RU" dirty="0" err="1"/>
              <a:t>забезпечити</a:t>
            </a:r>
            <a:r>
              <a:rPr lang="ru-RU" dirty="0"/>
              <a:t> участь </a:t>
            </a:r>
            <a:r>
              <a:rPr lang="ru-RU" dirty="0" err="1"/>
              <a:t>науково-педагогічних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у заходах </a:t>
            </a:r>
            <a:r>
              <a:rPr lang="ru-RU" dirty="0" err="1"/>
              <a:t>університету</a:t>
            </a:r>
            <a:r>
              <a:rPr lang="ru-RU" dirty="0"/>
              <a:t> з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майстерності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контроль в </a:t>
            </a:r>
            <a:r>
              <a:rPr lang="ru-RU" dirty="0" err="1"/>
              <a:t>організації</a:t>
            </a:r>
            <a:r>
              <a:rPr lang="ru-RU" dirty="0"/>
              <a:t> кафедрами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Методичної</a:t>
            </a:r>
            <a:r>
              <a:rPr lang="ru-RU" dirty="0"/>
              <a:t> </a:t>
            </a:r>
            <a:r>
              <a:rPr lang="ru-RU" dirty="0" err="1"/>
              <a:t>майстерності</a:t>
            </a:r>
            <a:r>
              <a:rPr lang="ru-RU" dirty="0"/>
              <a:t> педагога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затвердженими</a:t>
            </a:r>
            <a:r>
              <a:rPr lang="ru-RU" dirty="0"/>
              <a:t> планами.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b="1" dirty="0" err="1"/>
              <a:t>Завідувачам</a:t>
            </a:r>
            <a:r>
              <a:rPr lang="ru-RU" b="1" dirty="0"/>
              <a:t> кафедр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участь </a:t>
            </a:r>
            <a:r>
              <a:rPr lang="ru-RU" dirty="0" err="1"/>
              <a:t>науково-педагогічних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у </a:t>
            </a:r>
            <a:r>
              <a:rPr lang="ru-RU" dirty="0" err="1"/>
              <a:t>програмах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 </a:t>
            </a:r>
            <a:r>
              <a:rPr lang="ru-RU" b="1" dirty="0"/>
              <a:t>у 2023-2024 </a:t>
            </a:r>
            <a:r>
              <a:rPr lang="ru-RU" b="1" dirty="0" err="1"/>
              <a:t>н.р</a:t>
            </a:r>
            <a:r>
              <a:rPr lang="ru-RU" b="1" dirty="0"/>
              <a:t>.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поданих</a:t>
            </a:r>
            <a:r>
              <a:rPr lang="ru-RU" dirty="0"/>
              <a:t> заявок та </a:t>
            </a:r>
            <a:r>
              <a:rPr lang="ru-RU" dirty="0" err="1"/>
              <a:t>затвердженого</a:t>
            </a:r>
            <a:r>
              <a:rPr lang="ru-RU" dirty="0"/>
              <a:t> </a:t>
            </a:r>
            <a:r>
              <a:rPr lang="ru-RU" dirty="0" err="1"/>
              <a:t>графіку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0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25310" cy="1450757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ВЕКТОРИ</a:t>
            </a:r>
            <a:br>
              <a:rPr lang="uk-UA" sz="2800" b="1" dirty="0" smtClean="0"/>
            </a:br>
            <a:r>
              <a:rPr lang="uk-UA" sz="2800" b="1" dirty="0"/>
              <a:t>ДІЯЛЬНОСТІ ВІДДІЛУ ПІДВИЩЕННЯ КВАЛІФІКАЦІЇ УНІВЕРСИТЕТУ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/>
              <a:t>у </a:t>
            </a:r>
            <a:r>
              <a:rPr lang="ru-RU" sz="2800" b="1" dirty="0"/>
              <a:t>2023-2024 </a:t>
            </a:r>
            <a:r>
              <a:rPr lang="ru-RU" sz="2800" b="1" dirty="0" err="1"/>
              <a:t>н.р</a:t>
            </a:r>
            <a:r>
              <a:rPr lang="ru-RU" sz="2800" b="1" dirty="0" smtClean="0"/>
              <a:t>.</a:t>
            </a:r>
            <a:r>
              <a:rPr lang="uk-UA" sz="2800" dirty="0"/>
              <a:t> 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18777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9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50966" y="334978"/>
            <a:ext cx="6761747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Згідно наказу, а також відповідно поданої кафедрами університету інформації було складено й затверджено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 План </a:t>
            </a:r>
            <a:r>
              <a:rPr lang="uk-UA" sz="2000" dirty="0"/>
              <a:t>підвищення кваліфікації педагогічних працівників закладів освіти за освітніми програмами кафедр Мелітопольського державного педагогічного університету імені Богдана </a:t>
            </a:r>
            <a:r>
              <a:rPr lang="uk-UA" sz="2000" dirty="0" smtClean="0"/>
              <a:t>Хмельницького протягом </a:t>
            </a:r>
            <a:r>
              <a:rPr lang="uk-UA" sz="2000" dirty="0"/>
              <a:t>2023-2024 </a:t>
            </a:r>
            <a:r>
              <a:rPr lang="uk-UA" sz="2000" dirty="0" err="1"/>
              <a:t>н.р</a:t>
            </a:r>
            <a:r>
              <a:rPr lang="uk-UA" sz="2000" dirty="0" smtClean="0"/>
              <a:t>. (розміщено на офіційному сайті університету)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 </a:t>
            </a:r>
            <a:r>
              <a:rPr lang="uk-UA" sz="2000" dirty="0" smtClean="0"/>
              <a:t> План заходів </a:t>
            </a:r>
            <a:r>
              <a:rPr lang="uk-UA" sz="2000" dirty="0"/>
              <a:t>щодо підвищення професійної майстерності науково-педагогічних працівників </a:t>
            </a:r>
            <a:r>
              <a:rPr lang="uk-UA" sz="2000" dirty="0" smtClean="0"/>
              <a:t>університету </a:t>
            </a:r>
            <a:r>
              <a:rPr lang="uk-UA" sz="2000" dirty="0"/>
              <a:t>(розміщено на офіційному сайті університету)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 План підвищення </a:t>
            </a:r>
            <a:r>
              <a:rPr lang="uk-UA" sz="2000" dirty="0"/>
              <a:t>кваліфікації науково-педагогічних працівників університету 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на 2023-2024 </a:t>
            </a:r>
            <a:r>
              <a:rPr lang="uk-UA" sz="2000" dirty="0" err="1"/>
              <a:t>н.р</a:t>
            </a:r>
            <a:r>
              <a:rPr lang="uk-UA" sz="2000" dirty="0" smtClean="0"/>
              <a:t>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 smtClean="0"/>
              <a:t> План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заходів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Методичної майстерності педагога Нової української школи на 2023-2024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/>
              <a:t>(розміщено на офіційному сайті університету)</a:t>
            </a:r>
            <a:endParaRPr lang="ru-RU" sz="2000" dirty="0"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uk-UA" sz="2000" dirty="0"/>
              <a:t> </a:t>
            </a:r>
            <a:endParaRPr lang="ru-RU" sz="2000" dirty="0"/>
          </a:p>
          <a:p>
            <a:endParaRPr lang="ru-RU" sz="2000" dirty="0"/>
          </a:p>
          <a:p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589"/>
            <a:ext cx="3268944" cy="3268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940" y="2805385"/>
            <a:ext cx="3360026" cy="336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283" y="1792586"/>
            <a:ext cx="117755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Відповідно</a:t>
            </a:r>
            <a:r>
              <a:rPr lang="ru-RU" sz="2800" dirty="0"/>
              <a:t> до пункту 6 постанови </a:t>
            </a:r>
            <a:r>
              <a:rPr lang="ru-RU" sz="2800" dirty="0" err="1"/>
              <a:t>Кабінету</a:t>
            </a:r>
            <a:r>
              <a:rPr lang="ru-RU" sz="2800" dirty="0"/>
              <a:t> </a:t>
            </a:r>
            <a:r>
              <a:rPr lang="ru-RU" sz="2800" dirty="0" err="1"/>
              <a:t>Міністрів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 №800 «</a:t>
            </a:r>
            <a:r>
              <a:rPr lang="ru-RU" sz="2800" dirty="0" err="1"/>
              <a:t>Деякі</a:t>
            </a:r>
            <a:r>
              <a:rPr lang="ru-RU" sz="2800" dirty="0"/>
              <a:t> </a:t>
            </a:r>
            <a:r>
              <a:rPr lang="ru-RU" sz="2800" dirty="0" err="1"/>
              <a:t>питання</a:t>
            </a:r>
            <a:r>
              <a:rPr lang="ru-RU" sz="2800" dirty="0"/>
              <a:t> </a:t>
            </a:r>
            <a:r>
              <a:rPr lang="ru-RU" sz="2800" dirty="0" err="1"/>
              <a:t>підвищення</a:t>
            </a:r>
            <a:r>
              <a:rPr lang="ru-RU" sz="2800" dirty="0"/>
              <a:t> </a:t>
            </a:r>
            <a:r>
              <a:rPr lang="ru-RU" sz="2800" dirty="0" err="1"/>
              <a:t>кваліфікації</a:t>
            </a:r>
            <a:r>
              <a:rPr lang="ru-RU" sz="2800" dirty="0"/>
              <a:t> </a:t>
            </a:r>
            <a:r>
              <a:rPr lang="ru-RU" sz="2800" dirty="0" err="1"/>
              <a:t>педагогічних</a:t>
            </a:r>
            <a:r>
              <a:rPr lang="ru-RU" sz="2800" dirty="0"/>
              <a:t> і </a:t>
            </a:r>
            <a:r>
              <a:rPr lang="ru-RU" sz="2800" dirty="0" err="1"/>
              <a:t>науково-педагогічних</a:t>
            </a:r>
            <a:r>
              <a:rPr lang="ru-RU" sz="2800" dirty="0"/>
              <a:t> </a:t>
            </a:r>
            <a:r>
              <a:rPr lang="ru-RU" sz="2800" dirty="0" err="1"/>
              <a:t>працівників</a:t>
            </a:r>
            <a:r>
              <a:rPr lang="ru-RU" sz="2800" dirty="0"/>
              <a:t>» </a:t>
            </a:r>
            <a:r>
              <a:rPr lang="ru-RU" sz="2800" dirty="0" err="1"/>
              <a:t>від</a:t>
            </a:r>
            <a:r>
              <a:rPr lang="ru-RU" sz="2800" dirty="0"/>
              <a:t> 21 </a:t>
            </a:r>
            <a:r>
              <a:rPr lang="ru-RU" sz="2800" dirty="0" err="1"/>
              <a:t>серпня</a:t>
            </a:r>
            <a:r>
              <a:rPr lang="ru-RU" sz="2800" dirty="0"/>
              <a:t> 2019 року </a:t>
            </a:r>
            <a:r>
              <a:rPr lang="ru-RU" sz="2800" dirty="0" err="1"/>
              <a:t>основними</a:t>
            </a:r>
            <a:r>
              <a:rPr lang="ru-RU" sz="2800" dirty="0"/>
              <a:t> видами </a:t>
            </a:r>
            <a:r>
              <a:rPr lang="ru-RU" sz="2800" dirty="0" err="1"/>
              <a:t>підвищення</a:t>
            </a:r>
            <a:r>
              <a:rPr lang="ru-RU" sz="2800" dirty="0"/>
              <a:t> </a:t>
            </a:r>
            <a:r>
              <a:rPr lang="ru-RU" sz="2800" dirty="0" err="1"/>
              <a:t>кваліфікації</a:t>
            </a:r>
            <a:r>
              <a:rPr lang="ru-RU" sz="2800" dirty="0"/>
              <a:t> є: </a:t>
            </a:r>
            <a:r>
              <a:rPr lang="ru-RU" sz="2800" dirty="0" err="1"/>
              <a:t>навчання</a:t>
            </a:r>
            <a:r>
              <a:rPr lang="ru-RU" sz="2800" dirty="0"/>
              <a:t> за </a:t>
            </a:r>
            <a:r>
              <a:rPr lang="ru-RU" sz="2800" dirty="0" err="1"/>
              <a:t>програмою</a:t>
            </a:r>
            <a:r>
              <a:rPr lang="ru-RU" sz="2800" dirty="0"/>
              <a:t> </a:t>
            </a:r>
            <a:r>
              <a:rPr lang="ru-RU" sz="2800" dirty="0" err="1"/>
              <a:t>підвищення</a:t>
            </a:r>
            <a:r>
              <a:rPr lang="ru-RU" sz="2800" dirty="0"/>
              <a:t> </a:t>
            </a:r>
            <a:r>
              <a:rPr lang="ru-RU" sz="2800" dirty="0" err="1"/>
              <a:t>кваліфікації</a:t>
            </a:r>
            <a:r>
              <a:rPr lang="ru-RU" sz="2800" dirty="0"/>
              <a:t>, участь у </a:t>
            </a:r>
            <a:r>
              <a:rPr lang="ru-RU" sz="2800" dirty="0" err="1"/>
              <a:t>семінарах</a:t>
            </a:r>
            <a:r>
              <a:rPr lang="ru-RU" sz="2800" dirty="0"/>
              <a:t>, практикумах, </a:t>
            </a:r>
            <a:r>
              <a:rPr lang="ru-RU" sz="2800" dirty="0" err="1"/>
              <a:t>тренінгах</a:t>
            </a:r>
            <a:r>
              <a:rPr lang="ru-RU" sz="2800" dirty="0"/>
              <a:t>, </a:t>
            </a:r>
            <a:r>
              <a:rPr lang="ru-RU" sz="2800" dirty="0" err="1"/>
              <a:t>вебінарах</a:t>
            </a:r>
            <a:r>
              <a:rPr lang="ru-RU" sz="2800" dirty="0"/>
              <a:t>, </a:t>
            </a:r>
            <a:r>
              <a:rPr lang="ru-RU" sz="2800" dirty="0" err="1"/>
              <a:t>майстер-класах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Окремими</a:t>
            </a:r>
            <a:r>
              <a:rPr lang="ru-RU" sz="2800" dirty="0"/>
              <a:t> видами </a:t>
            </a:r>
            <a:r>
              <a:rPr lang="ru-RU" sz="2800" dirty="0" err="1"/>
              <a:t>діяльності</a:t>
            </a:r>
            <a:r>
              <a:rPr lang="ru-RU" sz="2800" dirty="0"/>
              <a:t> </a:t>
            </a:r>
            <a:r>
              <a:rPr lang="ru-RU" sz="2800" dirty="0" err="1"/>
              <a:t>педагогічних</a:t>
            </a:r>
            <a:r>
              <a:rPr lang="ru-RU" sz="2800" dirty="0"/>
              <a:t> та </a:t>
            </a:r>
            <a:r>
              <a:rPr lang="ru-RU" sz="2800" dirty="0" err="1"/>
              <a:t>науково-педагогічних</a:t>
            </a:r>
            <a:r>
              <a:rPr lang="ru-RU" sz="2800" dirty="0"/>
              <a:t> </a:t>
            </a:r>
            <a:r>
              <a:rPr lang="ru-RU" sz="2800" dirty="0" err="1"/>
              <a:t>працівників</a:t>
            </a:r>
            <a:r>
              <a:rPr lang="ru-RU" sz="2800" dirty="0"/>
              <a:t>, </a:t>
            </a:r>
            <a:r>
              <a:rPr lang="ru-RU" sz="2800" dirty="0" err="1"/>
              <a:t>вважається</a:t>
            </a:r>
            <a:r>
              <a:rPr lang="ru-RU" sz="2800" dirty="0"/>
              <a:t>: участь у </a:t>
            </a:r>
            <a:r>
              <a:rPr lang="ru-RU" sz="2800" dirty="0" err="1"/>
              <a:t>програмах</a:t>
            </a:r>
            <a:r>
              <a:rPr lang="ru-RU" sz="2800" dirty="0"/>
              <a:t> </a:t>
            </a:r>
            <a:r>
              <a:rPr lang="ru-RU" sz="2800" dirty="0" err="1"/>
              <a:t>академічної</a:t>
            </a:r>
            <a:r>
              <a:rPr lang="ru-RU" sz="2800" dirty="0"/>
              <a:t> </a:t>
            </a:r>
            <a:r>
              <a:rPr lang="ru-RU" sz="2800" dirty="0" err="1"/>
              <a:t>мобільності</a:t>
            </a:r>
            <a:r>
              <a:rPr lang="ru-RU" sz="2800" dirty="0"/>
              <a:t>, </a:t>
            </a:r>
            <a:r>
              <a:rPr lang="ru-RU" sz="2800" dirty="0" err="1"/>
              <a:t>наукове</a:t>
            </a:r>
            <a:r>
              <a:rPr lang="ru-RU" sz="2800" dirty="0"/>
              <a:t> </a:t>
            </a:r>
            <a:r>
              <a:rPr lang="ru-RU" sz="2800" dirty="0" err="1"/>
              <a:t>стажування</a:t>
            </a:r>
            <a:r>
              <a:rPr lang="ru-RU" sz="2800" dirty="0"/>
              <a:t>, </a:t>
            </a:r>
            <a:r>
              <a:rPr lang="ru-RU" sz="2800" dirty="0" err="1"/>
              <a:t>самоосвіта</a:t>
            </a:r>
            <a:r>
              <a:rPr lang="ru-RU" sz="2800" dirty="0"/>
              <a:t>, </a:t>
            </a:r>
            <a:r>
              <a:rPr lang="ru-RU" sz="2800" dirty="0" err="1"/>
              <a:t>здобуття</a:t>
            </a:r>
            <a:r>
              <a:rPr lang="ru-RU" sz="2800" dirty="0"/>
              <a:t> </a:t>
            </a:r>
            <a:r>
              <a:rPr lang="ru-RU" sz="2800" dirty="0" err="1"/>
              <a:t>наукового</a:t>
            </a:r>
            <a:r>
              <a:rPr lang="ru-RU" sz="2800" dirty="0"/>
              <a:t> </a:t>
            </a:r>
            <a:r>
              <a:rPr lang="ru-RU" sz="2800" dirty="0" err="1"/>
              <a:t>ступеня</a:t>
            </a:r>
            <a:r>
              <a:rPr lang="ru-RU" sz="2800" dirty="0"/>
              <a:t>, </a:t>
            </a:r>
            <a:r>
              <a:rPr lang="ru-RU" sz="2800" dirty="0" err="1"/>
              <a:t>вищої</a:t>
            </a:r>
            <a:r>
              <a:rPr lang="ru-RU" sz="2800" dirty="0"/>
              <a:t> </a:t>
            </a:r>
            <a:r>
              <a:rPr lang="ru-RU" sz="2800" dirty="0" err="1"/>
              <a:t>освіти</a:t>
            </a:r>
            <a:r>
              <a:rPr lang="ru-RU" sz="2800" dirty="0"/>
              <a:t> (пункт 26 постанови КМУ №800</a:t>
            </a:r>
            <a:r>
              <a:rPr lang="ru-RU" sz="2800" dirty="0" smtClean="0"/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093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63" y="394977"/>
            <a:ext cx="10630579" cy="1450757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Програми підвищення кваліфікації педагогічних працівників закладів освіти, професійної компетентності здобувачів за програмами кафедр університету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/>
              <a:t>Заплановано – 15 програм</a:t>
            </a:r>
          </a:p>
          <a:p>
            <a:endParaRPr lang="uk-UA" sz="3200" dirty="0"/>
          </a:p>
          <a:p>
            <a:r>
              <a:rPr lang="uk-UA" sz="3200" b="1" dirty="0" smtClean="0"/>
              <a:t>Реалізовано </a:t>
            </a:r>
          </a:p>
          <a:p>
            <a:r>
              <a:rPr lang="uk-UA" sz="3200" dirty="0" smtClean="0"/>
              <a:t>З 8.11 – 4 програми (кафедра дошкільної освіти та соціальної роботи) 120 слухачів</a:t>
            </a:r>
          </a:p>
          <a:p>
            <a:r>
              <a:rPr lang="uk-UA" sz="3200" dirty="0" smtClean="0"/>
              <a:t>З 13.11 – 1 програма (кафедра початкової і спеціальної освіти) 61 слухач</a:t>
            </a:r>
          </a:p>
          <a:p>
            <a:endParaRPr lang="uk-UA" sz="3200" dirty="0" smtClean="0"/>
          </a:p>
          <a:p>
            <a:r>
              <a:rPr lang="uk-UA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633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63" y="394977"/>
            <a:ext cx="10630579" cy="1450757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Програми підвищення кваліфікації педагогічних працівників закладів освіти, професійної компетентності здобувачів за програмами кафедр університету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/>
              <a:t>Заплановано – 15 програм</a:t>
            </a:r>
          </a:p>
          <a:p>
            <a:endParaRPr lang="uk-UA" sz="3200" b="1" dirty="0"/>
          </a:p>
          <a:p>
            <a:r>
              <a:rPr lang="uk-UA" sz="3200" b="1" dirty="0" smtClean="0"/>
              <a:t>Триває набір</a:t>
            </a:r>
          </a:p>
          <a:p>
            <a:endParaRPr lang="uk-UA" sz="3200" dirty="0"/>
          </a:p>
          <a:p>
            <a:endParaRPr lang="uk-UA" sz="3200" dirty="0" smtClean="0"/>
          </a:p>
          <a:p>
            <a:r>
              <a:rPr lang="uk-UA" sz="3200" dirty="0" smtClean="0"/>
              <a:t>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342" y="1974887"/>
            <a:ext cx="4706570" cy="470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63" y="394977"/>
            <a:ext cx="10630579" cy="1450757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Програми підвищення кваліфікації педагогічних працівників закладів освіти за програмами кафедр університету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152" y="2081125"/>
            <a:ext cx="10058400" cy="4023360"/>
          </a:xfrm>
        </p:spPr>
        <p:txBody>
          <a:bodyPr>
            <a:noAutofit/>
          </a:bodyPr>
          <a:lstStyle/>
          <a:p>
            <a:r>
              <a:rPr lang="uk-UA" sz="3200" dirty="0"/>
              <a:t>У відповідь на </a:t>
            </a:r>
            <a:r>
              <a:rPr lang="uk-UA" sz="3200" dirty="0" smtClean="0"/>
              <a:t>лист </a:t>
            </a:r>
            <a:r>
              <a:rPr lang="uk-UA" sz="3200" dirty="0"/>
              <a:t>№03.1-17-895 від 5.09.2023 р. Департаменту освіти і </a:t>
            </a:r>
            <a:r>
              <a:rPr lang="uk-UA" sz="3200" dirty="0" smtClean="0"/>
              <a:t>науки Запорізької </a:t>
            </a:r>
            <a:r>
              <a:rPr lang="uk-UA" sz="3200" dirty="0"/>
              <a:t>обласної </a:t>
            </a:r>
            <a:r>
              <a:rPr lang="uk-UA" sz="3200" dirty="0" smtClean="0"/>
              <a:t>державної адміністрації Мелітопольським державним педагогічним університетом </a:t>
            </a:r>
            <a:r>
              <a:rPr lang="uk-UA" sz="3200" dirty="0"/>
              <a:t>імені Богдана Хмельницького </a:t>
            </a:r>
            <a:r>
              <a:rPr lang="uk-UA" sz="3200" dirty="0" smtClean="0"/>
              <a:t>було надано </a:t>
            </a:r>
            <a:r>
              <a:rPr lang="uk-UA" sz="3200" dirty="0"/>
              <a:t>пропозиції щодо надання освітніх послуг у сфері підвищення кваліфікації педагогічних та/або науково-педагогічних працівників на 2024 рік</a:t>
            </a:r>
          </a:p>
          <a:p>
            <a:endParaRPr lang="uk-UA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117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63" y="394977"/>
            <a:ext cx="10630579" cy="1450757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Програми підвищення кваліфікації педагогічних працівників закладів освіти за програмами кафедр університету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152" y="2081125"/>
            <a:ext cx="10985476" cy="4023360"/>
          </a:xfrm>
        </p:spPr>
        <p:txBody>
          <a:bodyPr>
            <a:noAutofit/>
          </a:bodyPr>
          <a:lstStyle/>
          <a:p>
            <a:r>
              <a:rPr lang="uk-UA" sz="5400" dirty="0" smtClean="0"/>
              <a:t>ЗАПЛАНОВАНО  </a:t>
            </a:r>
          </a:p>
          <a:p>
            <a:r>
              <a:rPr lang="uk-UA" sz="5400" dirty="0" smtClean="0"/>
              <a:t>6  заходів </a:t>
            </a:r>
            <a:r>
              <a:rPr lang="uk-UA" sz="5400" b="1" dirty="0"/>
              <a:t>Методичної майстерності педагога Нової української школи на 2023-2024 </a:t>
            </a:r>
            <a:r>
              <a:rPr lang="uk-UA" sz="5400" b="1" dirty="0" err="1"/>
              <a:t>н.р</a:t>
            </a:r>
            <a:r>
              <a:rPr lang="uk-UA" sz="5400" b="1" dirty="0"/>
              <a:t>.</a:t>
            </a:r>
            <a:endParaRPr lang="ru-RU" sz="5400" dirty="0"/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940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Програми підвищення кваліфікації науково-педагогічних працівників університету у 2023-2024 </a:t>
            </a:r>
            <a:r>
              <a:rPr lang="uk-UA" b="1" dirty="0" err="1" smtClean="0"/>
              <a:t>н.р</a:t>
            </a:r>
            <a:r>
              <a:rPr lang="uk-UA" b="1" dirty="0" smtClean="0"/>
              <a:t>.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800" dirty="0" err="1" smtClean="0"/>
              <a:t>Згідно</a:t>
            </a:r>
            <a:r>
              <a:rPr lang="ru-RU" sz="2800" dirty="0" smtClean="0"/>
              <a:t> «</a:t>
            </a:r>
            <a:r>
              <a:rPr lang="ru-RU" sz="2800" dirty="0" err="1" smtClean="0"/>
              <a:t>Положення</a:t>
            </a:r>
            <a:r>
              <a:rPr lang="ru-RU" sz="2800" dirty="0" smtClean="0"/>
              <a:t> </a:t>
            </a:r>
            <a:r>
              <a:rPr lang="ru-RU" sz="2800" dirty="0"/>
              <a:t>про </a:t>
            </a:r>
            <a:r>
              <a:rPr lang="ru-RU" sz="2800" dirty="0" err="1"/>
              <a:t>підвищення</a:t>
            </a:r>
            <a:r>
              <a:rPr lang="ru-RU" sz="2800" dirty="0"/>
              <a:t> </a:t>
            </a:r>
            <a:r>
              <a:rPr lang="ru-RU" sz="2800" dirty="0" err="1"/>
              <a:t>кваліфікації</a:t>
            </a:r>
            <a:r>
              <a:rPr lang="ru-RU" sz="2800" dirty="0"/>
              <a:t> та </a:t>
            </a:r>
            <a:r>
              <a:rPr lang="ru-RU" sz="2800" dirty="0" err="1"/>
              <a:t>стажування</a:t>
            </a:r>
            <a:r>
              <a:rPr lang="ru-RU" sz="2800" dirty="0"/>
              <a:t> </a:t>
            </a:r>
            <a:r>
              <a:rPr lang="ru-RU" sz="2800" dirty="0" err="1"/>
              <a:t>педагогічних</a:t>
            </a:r>
            <a:r>
              <a:rPr lang="ru-RU" sz="2800" dirty="0"/>
              <a:t>, </a:t>
            </a:r>
            <a:r>
              <a:rPr lang="ru-RU" sz="2800" dirty="0" err="1"/>
              <a:t>наукових</a:t>
            </a:r>
            <a:r>
              <a:rPr lang="ru-RU" sz="2800" dirty="0"/>
              <a:t> і </a:t>
            </a:r>
            <a:r>
              <a:rPr lang="ru-RU" sz="2800" dirty="0" err="1"/>
              <a:t>науково-педагогічних</a:t>
            </a:r>
            <a:r>
              <a:rPr lang="ru-RU" sz="2800" dirty="0"/>
              <a:t> </a:t>
            </a:r>
            <a:r>
              <a:rPr lang="ru-RU" sz="2800" dirty="0" err="1"/>
              <a:t>працівників</a:t>
            </a:r>
            <a:r>
              <a:rPr lang="ru-RU" sz="2800" dirty="0"/>
              <a:t> </a:t>
            </a:r>
            <a:r>
              <a:rPr lang="ru-RU" sz="2800" dirty="0" err="1"/>
              <a:t>Мелітопольського</a:t>
            </a:r>
            <a:r>
              <a:rPr lang="ru-RU" sz="2800" dirty="0"/>
              <a:t> державного </a:t>
            </a:r>
            <a:r>
              <a:rPr lang="ru-RU" sz="2800" dirty="0" err="1"/>
              <a:t>педагогічного</a:t>
            </a:r>
            <a:r>
              <a:rPr lang="ru-RU" sz="2800" dirty="0"/>
              <a:t> </a:t>
            </a:r>
            <a:r>
              <a:rPr lang="ru-RU" sz="2800" dirty="0" err="1"/>
              <a:t>університету</a:t>
            </a:r>
            <a:r>
              <a:rPr lang="ru-RU" sz="2800" dirty="0"/>
              <a:t> </a:t>
            </a:r>
            <a:r>
              <a:rPr lang="ru-RU" sz="2800" dirty="0" err="1"/>
              <a:t>імені</a:t>
            </a:r>
            <a:r>
              <a:rPr lang="ru-RU" sz="2800" dirty="0"/>
              <a:t> Богдана </a:t>
            </a:r>
            <a:r>
              <a:rPr lang="ru-RU" sz="2800" dirty="0" err="1"/>
              <a:t>Хмельницького</a:t>
            </a:r>
            <a:r>
              <a:rPr lang="ru-RU" sz="2800" dirty="0"/>
              <a:t>» </a:t>
            </a:r>
            <a:endParaRPr lang="ru-RU" sz="2800" dirty="0" smtClean="0"/>
          </a:p>
          <a:p>
            <a:pPr algn="just">
              <a:lnSpc>
                <a:spcPct val="100000"/>
              </a:lnSpc>
            </a:pPr>
            <a:r>
              <a:rPr lang="ru-RU" sz="2800" dirty="0" err="1" smtClean="0"/>
              <a:t>Періодичність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підвищення</a:t>
            </a:r>
            <a:r>
              <a:rPr lang="ru-RU" sz="2800" dirty="0" smtClean="0"/>
              <a:t> </a:t>
            </a:r>
            <a:r>
              <a:rPr lang="ru-RU" sz="2800" dirty="0" err="1"/>
              <a:t>кваліфікації</a:t>
            </a:r>
            <a:r>
              <a:rPr lang="ru-RU" sz="2800" dirty="0"/>
              <a:t> </a:t>
            </a:r>
            <a:r>
              <a:rPr lang="ru-RU" sz="2800" dirty="0" err="1"/>
              <a:t>педагогічних</a:t>
            </a:r>
            <a:r>
              <a:rPr lang="ru-RU" sz="2800" dirty="0"/>
              <a:t> </a:t>
            </a:r>
            <a:r>
              <a:rPr lang="ru-RU" sz="2800" dirty="0" smtClean="0"/>
              <a:t>і </a:t>
            </a:r>
            <a:r>
              <a:rPr lang="ru-RU" sz="2800" dirty="0" err="1" smtClean="0"/>
              <a:t>науково-педагогічних</a:t>
            </a:r>
            <a:r>
              <a:rPr lang="ru-RU" sz="2800" dirty="0" smtClean="0"/>
              <a:t> </a:t>
            </a:r>
            <a:r>
              <a:rPr lang="ru-RU" sz="2800" dirty="0" err="1"/>
              <a:t>працівників</a:t>
            </a:r>
            <a:r>
              <a:rPr lang="ru-RU" sz="2800" dirty="0"/>
              <a:t> </a:t>
            </a:r>
            <a:r>
              <a:rPr lang="ru-RU" sz="2800" dirty="0" err="1"/>
              <a:t>установлюється</a:t>
            </a:r>
            <a:r>
              <a:rPr lang="ru-RU" sz="2800" dirty="0"/>
              <a:t> </a:t>
            </a:r>
            <a:r>
              <a:rPr lang="ru-RU" sz="2800" dirty="0" err="1"/>
              <a:t>університетом</a:t>
            </a:r>
            <a:r>
              <a:rPr lang="ru-RU" sz="2800" dirty="0"/>
              <a:t> </a:t>
            </a:r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потреби</a:t>
            </a:r>
            <a:r>
              <a:rPr lang="ru-RU" sz="2800" dirty="0"/>
              <a:t>, але не </a:t>
            </a:r>
            <a:r>
              <a:rPr lang="ru-RU" sz="2800" dirty="0" err="1"/>
              <a:t>рідше</a:t>
            </a:r>
            <a:r>
              <a:rPr lang="ru-RU" sz="2800" dirty="0"/>
              <a:t> одного разу на </a:t>
            </a:r>
            <a:r>
              <a:rPr lang="ru-RU" sz="2800" dirty="0" err="1"/>
              <a:t>п’ять</a:t>
            </a:r>
            <a:r>
              <a:rPr lang="ru-RU" sz="2800" dirty="0"/>
              <a:t> </a:t>
            </a:r>
            <a:r>
              <a:rPr lang="ru-RU" sz="2800" dirty="0" err="1"/>
              <a:t>років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35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216</TotalTime>
  <Words>593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等线</vt:lpstr>
      <vt:lpstr>Times New Roman</vt:lpstr>
      <vt:lpstr>Wingdings</vt:lpstr>
      <vt:lpstr>Ретро</vt:lpstr>
      <vt:lpstr>Про організацію підвищення кваліфікації педагогічних та науково-педагогічних працівників, професійної компетентності здобувачів в університеті  у 2023-2024 н.р.</vt:lpstr>
      <vt:lpstr>ВЕКТОРИ ДІЯЛЬНОСТІ ВІДДІЛУ ПІДВИЩЕННЯ КВАЛІФІКАЦІЇ УНІВЕРСИТЕТУ  у 2023-2024 н.р. </vt:lpstr>
      <vt:lpstr>Презентация PowerPoint</vt:lpstr>
      <vt:lpstr>Презентация PowerPoint</vt:lpstr>
      <vt:lpstr>Програми підвищення кваліфікації педагогічних працівників закладів освіти, професійної компетентності здобувачів за програмами кафедр університету</vt:lpstr>
      <vt:lpstr>Програми підвищення кваліфікації педагогічних працівників закладів освіти, професійної компетентності здобувачів за програмами кафедр університету</vt:lpstr>
      <vt:lpstr>Програми підвищення кваліфікації педагогічних працівників закладів освіти за програмами кафедр університету</vt:lpstr>
      <vt:lpstr>Програми підвищення кваліфікації педагогічних працівників закладів освіти за програмами кафедр університету</vt:lpstr>
      <vt:lpstr>Програми підвищення кваліфікації науково-педагогічних працівників університету у 2023-2024 н.р. </vt:lpstr>
      <vt:lpstr>Програми підвищення кваліфікації науково-педагогічних працівників університету у 2023-2024 н.р. </vt:lpstr>
      <vt:lpstr>Програми підвищення кваліфікації науково-педагогічних працівників університету у 2023-2024 н.р. </vt:lpstr>
      <vt:lpstr>РІШЕННЯ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організацію підвищення  кваліфікації педагогічних та науково-педагогічних працівників на базі МДПУ імені Богдана Хмельницького у 2 семестрі 2022-2023 н.р.</dc:title>
  <dc:creator>Учетная запись Майкрософт</dc:creator>
  <cp:lastModifiedBy>Nazar</cp:lastModifiedBy>
  <cp:revision>23</cp:revision>
  <dcterms:created xsi:type="dcterms:W3CDTF">2023-04-04T10:02:28Z</dcterms:created>
  <dcterms:modified xsi:type="dcterms:W3CDTF">2023-11-20T21:05:31Z</dcterms:modified>
</cp:coreProperties>
</file>